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0" r:id="rId8"/>
    <p:sldId id="264" r:id="rId9"/>
    <p:sldId id="265" r:id="rId10"/>
    <p:sldId id="261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4" d="100"/>
          <a:sy n="94" d="100"/>
        </p:scale>
        <p:origin x="-165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A98AF03-7270-45C2-A683-C5E353EF01A5}" type="datetime4">
              <a:rPr lang="en-US" smtClean="0"/>
              <a:pPr/>
              <a:t>October 22, 2017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B69E8-23E9-4C1F-AA2B-3C5BA6EDBEAE}" type="datetimeFigureOut">
              <a:rPr lang="en-US" smtClean="0"/>
              <a:t>10/22/17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B69E8-23E9-4C1F-AA2B-3C5BA6EDBEAE}" type="datetimeFigureOut">
              <a:rPr lang="en-US" smtClean="0"/>
              <a:t>10/22/17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B69E8-23E9-4C1F-AA2B-3C5BA6EDBEAE}" type="datetimeFigureOut">
              <a:rPr lang="en-US" smtClean="0"/>
              <a:t>10/22/17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EAE1-CAAC-4AEF-919E-158692B1E55E}" type="datetime4">
              <a:rPr lang="en-US" smtClean="0"/>
              <a:pPr/>
              <a:t>October 22, 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B69E8-23E9-4C1F-AA2B-3C5BA6EDBEAE}" type="datetimeFigureOut">
              <a:rPr lang="en-US" smtClean="0"/>
              <a:t>10/22/17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B69E8-23E9-4C1F-AA2B-3C5BA6EDBEAE}" type="datetimeFigureOut">
              <a:rPr lang="en-US" smtClean="0"/>
              <a:t>10/22/17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B69E8-23E9-4C1F-AA2B-3C5BA6EDBEAE}" type="datetimeFigureOut">
              <a:rPr lang="en-US" smtClean="0"/>
              <a:t>10/22/17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B69E8-23E9-4C1F-AA2B-3C5BA6EDBEAE}" type="datetimeFigureOut">
              <a:rPr lang="en-US" smtClean="0"/>
              <a:t>10/22/17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B69E8-23E9-4C1F-AA2B-3C5BA6EDBEAE}" type="datetimeFigureOut">
              <a:rPr lang="en-US" smtClean="0"/>
              <a:t>10/22/17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B69E8-23E9-4C1F-AA2B-3C5BA6EDBEAE}" type="datetimeFigureOut">
              <a:rPr lang="en-US" smtClean="0"/>
              <a:t>10/22/17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8F1B69E8-23E9-4C1F-AA2B-3C5BA6EDBEAE}" type="datetimeFigureOut">
              <a:rPr lang="en-US" smtClean="0"/>
              <a:t>10/22/17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4382A7F7-08BF-4252-8141-63FB96055BB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app.xtensio.com/edit/rhmc77zx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SHIPT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Your groceries,</a:t>
            </a:r>
          </a:p>
          <a:p>
            <a:r>
              <a:rPr lang="en-US" b="1" dirty="0">
                <a:solidFill>
                  <a:schemeClr val="accent1"/>
                </a:solidFill>
              </a:rPr>
              <a:t> </a:t>
            </a:r>
            <a:r>
              <a:rPr lang="en-US" b="1" dirty="0" smtClean="0">
                <a:solidFill>
                  <a:schemeClr val="accent1"/>
                </a:solidFill>
              </a:rPr>
              <a:t>   delivered.</a:t>
            </a:r>
            <a:endParaRPr lang="en-US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10970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Competitive Analysis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 validated my hypotheses by performing a competitive analysis based on web built information</a:t>
            </a:r>
          </a:p>
          <a:p>
            <a:r>
              <a:rPr lang="en-US" dirty="0" smtClean="0"/>
              <a:t>Kindly click/paste </a:t>
            </a:r>
            <a:r>
              <a:rPr lang="en-US" dirty="0"/>
              <a:t>this link</a:t>
            </a:r>
            <a:r>
              <a:rPr lang="en-US" dirty="0">
                <a:hlinkClick r:id="rId2"/>
              </a:rPr>
              <a:t>: https://app.xtensio.com/folio/rhmc77zx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1534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PRD- </a:t>
            </a:r>
            <a:r>
              <a:rPr lang="en-US" dirty="0" err="1" smtClean="0"/>
              <a:t>Shipt</a:t>
            </a:r>
            <a:r>
              <a:rPr lang="en-US" dirty="0" smtClean="0"/>
              <a:t>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8580" indent="0">
              <a:buNone/>
            </a:pPr>
            <a:r>
              <a:rPr lang="en-US" b="1" u="sng" dirty="0" smtClean="0"/>
              <a:t>Objective: </a:t>
            </a:r>
          </a:p>
          <a:p>
            <a:pPr marL="68580" indent="0">
              <a:buNone/>
            </a:pPr>
            <a:r>
              <a:rPr lang="en-US" sz="1600" dirty="0" smtClean="0"/>
              <a:t>To increase the overall customer experience and revenue of the company.</a:t>
            </a:r>
          </a:p>
          <a:p>
            <a:pPr marL="68580" indent="0">
              <a:buNone/>
            </a:pPr>
            <a:endParaRPr lang="en-US" sz="1600" b="1" u="sng" dirty="0"/>
          </a:p>
          <a:p>
            <a:pPr marL="68580" indent="0">
              <a:buNone/>
            </a:pPr>
            <a:r>
              <a:rPr lang="en-US" b="1" u="sng" dirty="0" smtClean="0"/>
              <a:t>Success Metrics:</a:t>
            </a:r>
          </a:p>
          <a:p>
            <a:pPr>
              <a:buFont typeface="Arial"/>
              <a:buChar char="•"/>
            </a:pPr>
            <a:r>
              <a:rPr lang="en-US" dirty="0">
                <a:latin typeface="Times New Roman"/>
                <a:cs typeface="Times New Roman"/>
              </a:rPr>
              <a:t>Overall Customer Experience and Revenue is </a:t>
            </a:r>
            <a:r>
              <a:rPr lang="en-US" dirty="0" smtClean="0">
                <a:latin typeface="Times New Roman"/>
                <a:cs typeface="Times New Roman"/>
              </a:rPr>
              <a:t>increased.</a:t>
            </a:r>
          </a:p>
          <a:p>
            <a:pPr>
              <a:buFont typeface="Arial"/>
              <a:buChar char="•"/>
            </a:pPr>
            <a:r>
              <a:rPr lang="en-US" dirty="0" smtClean="0">
                <a:latin typeface="Times New Roman"/>
                <a:cs typeface="Times New Roman"/>
              </a:rPr>
              <a:t>The </a:t>
            </a:r>
            <a:r>
              <a:rPr lang="en-US" dirty="0">
                <a:latin typeface="Times New Roman"/>
                <a:cs typeface="Times New Roman"/>
              </a:rPr>
              <a:t>Retention rate is </a:t>
            </a:r>
            <a:r>
              <a:rPr lang="en-US" dirty="0" smtClean="0">
                <a:latin typeface="Times New Roman"/>
                <a:cs typeface="Times New Roman"/>
              </a:rPr>
              <a:t>increased.</a:t>
            </a:r>
          </a:p>
          <a:p>
            <a:pPr>
              <a:buFont typeface="Arial"/>
              <a:buChar char="•"/>
            </a:pPr>
            <a:r>
              <a:rPr lang="en-US" dirty="0" smtClean="0">
                <a:latin typeface="Times New Roman"/>
                <a:cs typeface="Times New Roman"/>
              </a:rPr>
              <a:t>Increase </a:t>
            </a:r>
            <a:r>
              <a:rPr lang="en-US" dirty="0">
                <a:latin typeface="Times New Roman"/>
                <a:cs typeface="Times New Roman"/>
              </a:rPr>
              <a:t>in Average Order Value</a:t>
            </a:r>
          </a:p>
          <a:p>
            <a:pPr>
              <a:buFont typeface="Arial"/>
              <a:buChar char="•"/>
            </a:pPr>
            <a:r>
              <a:rPr lang="en-US" dirty="0" smtClean="0">
                <a:latin typeface="Times New Roman"/>
                <a:cs typeface="Times New Roman"/>
              </a:rPr>
              <a:t>Increase </a:t>
            </a:r>
            <a:r>
              <a:rPr lang="en-US" dirty="0">
                <a:latin typeface="Times New Roman"/>
                <a:cs typeface="Times New Roman"/>
              </a:rPr>
              <a:t>in Conversion Rate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30721517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72837" y="729539"/>
            <a:ext cx="6796353" cy="7017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/>
              <a:t>Use Cases: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For Busy Parents and Individuals without Personal Transportation.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For Individuals who own a car and a smartphone and want to do some freelancing.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For Stores who want to increase their sales and expand.</a:t>
            </a:r>
          </a:p>
          <a:p>
            <a:endParaRPr lang="en-US" dirty="0"/>
          </a:p>
          <a:p>
            <a:r>
              <a:rPr lang="en-US" b="1" u="sng" dirty="0" smtClean="0"/>
              <a:t>User Stories:</a:t>
            </a:r>
          </a:p>
          <a:p>
            <a:r>
              <a:rPr lang="en-US" b="1" dirty="0" smtClean="0">
                <a:latin typeface="Times New Roman"/>
                <a:cs typeface="Times New Roman"/>
              </a:rPr>
              <a:t>#1: </a:t>
            </a:r>
            <a:r>
              <a:rPr lang="en-US" dirty="0" smtClean="0">
                <a:latin typeface="Times New Roman"/>
                <a:cs typeface="Times New Roman"/>
              </a:rPr>
              <a:t>An </a:t>
            </a:r>
            <a:r>
              <a:rPr lang="en-US" dirty="0" err="1" smtClean="0">
                <a:latin typeface="Times New Roman"/>
                <a:cs typeface="Times New Roman"/>
              </a:rPr>
              <a:t>infographic</a:t>
            </a:r>
            <a:r>
              <a:rPr lang="en-US" dirty="0" smtClean="0">
                <a:latin typeface="Times New Roman"/>
                <a:cs typeface="Times New Roman"/>
              </a:rPr>
              <a:t> </a:t>
            </a:r>
            <a:r>
              <a:rPr lang="en-US" dirty="0">
                <a:latin typeface="Times New Roman"/>
                <a:cs typeface="Times New Roman"/>
              </a:rPr>
              <a:t>feature </a:t>
            </a:r>
            <a:r>
              <a:rPr lang="en-US" dirty="0" smtClean="0">
                <a:latin typeface="Times New Roman"/>
                <a:cs typeface="Times New Roman"/>
              </a:rPr>
              <a:t>is </a:t>
            </a:r>
            <a:r>
              <a:rPr lang="en-US" dirty="0">
                <a:latin typeface="Times New Roman"/>
                <a:cs typeface="Times New Roman"/>
              </a:rPr>
              <a:t>built and indicate how and where users have spent their </a:t>
            </a:r>
            <a:r>
              <a:rPr lang="en-US" dirty="0" smtClean="0">
                <a:latin typeface="Times New Roman"/>
                <a:cs typeface="Times New Roman"/>
              </a:rPr>
              <a:t>money </a:t>
            </a:r>
            <a:r>
              <a:rPr lang="en-US" dirty="0">
                <a:latin typeface="Times New Roman"/>
                <a:cs typeface="Times New Roman"/>
              </a:rPr>
              <a:t>and some recommendation on how they can cut down this expenditure can be </a:t>
            </a:r>
            <a:r>
              <a:rPr lang="en-US" dirty="0" err="1" smtClean="0">
                <a:latin typeface="Times New Roman"/>
                <a:cs typeface="Times New Roman"/>
              </a:rPr>
              <a:t>provided.This</a:t>
            </a:r>
            <a:r>
              <a:rPr lang="en-US" dirty="0" smtClean="0">
                <a:latin typeface="Times New Roman"/>
                <a:cs typeface="Times New Roman"/>
              </a:rPr>
              <a:t> gives them more health centric information.</a:t>
            </a:r>
            <a:endParaRPr lang="en-US" dirty="0">
              <a:latin typeface="Times New Roman"/>
              <a:cs typeface="Times New Roman"/>
            </a:endParaRPr>
          </a:p>
          <a:p>
            <a:r>
              <a:rPr lang="en-US" b="1" dirty="0" smtClean="0">
                <a:latin typeface="Times New Roman"/>
                <a:cs typeface="Times New Roman"/>
              </a:rPr>
              <a:t>#2: </a:t>
            </a:r>
            <a:r>
              <a:rPr lang="en-US" dirty="0" smtClean="0">
                <a:latin typeface="Times New Roman"/>
                <a:cs typeface="Times New Roman"/>
              </a:rPr>
              <a:t>An Item Re-Fill Reminder feature pops up at a certain period during week for </a:t>
            </a:r>
            <a:r>
              <a:rPr lang="en-US" dirty="0">
                <a:latin typeface="Times New Roman"/>
                <a:cs typeface="Times New Roman"/>
              </a:rPr>
              <a:t>busy people who don’t remember to </a:t>
            </a:r>
            <a:r>
              <a:rPr lang="en-US" dirty="0" err="1">
                <a:latin typeface="Times New Roman"/>
                <a:cs typeface="Times New Roman"/>
              </a:rPr>
              <a:t>shop.Adding</a:t>
            </a:r>
            <a:r>
              <a:rPr lang="en-US" dirty="0">
                <a:latin typeface="Times New Roman"/>
                <a:cs typeface="Times New Roman"/>
              </a:rPr>
              <a:t> this feature will remind them after a certain time.</a:t>
            </a:r>
          </a:p>
          <a:p>
            <a:r>
              <a:rPr lang="en-US" b="1" dirty="0" smtClean="0">
                <a:latin typeface="Times New Roman"/>
                <a:cs typeface="Times New Roman"/>
              </a:rPr>
              <a:t>#3: </a:t>
            </a:r>
            <a:r>
              <a:rPr lang="en-US" dirty="0" smtClean="0">
                <a:latin typeface="Times New Roman"/>
                <a:cs typeface="Times New Roman"/>
              </a:rPr>
              <a:t>Adding Nutritional Fact to certain products helps </a:t>
            </a:r>
            <a:r>
              <a:rPr lang="en-US" dirty="0">
                <a:latin typeface="Times New Roman"/>
                <a:cs typeface="Times New Roman"/>
              </a:rPr>
              <a:t>users to access as much as product information as they want in the shortest period of time.</a:t>
            </a:r>
          </a:p>
          <a:p>
            <a:r>
              <a:rPr lang="en-US" b="1" dirty="0" smtClean="0">
                <a:latin typeface="Times New Roman"/>
                <a:cs typeface="Times New Roman"/>
              </a:rPr>
              <a:t>#4: </a:t>
            </a:r>
            <a:r>
              <a:rPr lang="en-US" dirty="0" smtClean="0">
                <a:latin typeface="Times New Roman"/>
                <a:cs typeface="Times New Roman"/>
              </a:rPr>
              <a:t>Sharing one membership with two accounts </a:t>
            </a:r>
            <a:r>
              <a:rPr lang="en-US" dirty="0">
                <a:latin typeface="Times New Roman"/>
                <a:cs typeface="Times New Roman"/>
              </a:rPr>
              <a:t>can be availed </a:t>
            </a:r>
            <a:r>
              <a:rPr lang="en-US" dirty="0" smtClean="0">
                <a:latin typeface="Times New Roman"/>
                <a:cs typeface="Times New Roman"/>
              </a:rPr>
              <a:t>by </a:t>
            </a:r>
            <a:r>
              <a:rPr lang="en-US" dirty="0">
                <a:latin typeface="Times New Roman"/>
                <a:cs typeface="Times New Roman"/>
              </a:rPr>
              <a:t>the new </a:t>
            </a:r>
            <a:r>
              <a:rPr lang="en-US" dirty="0" smtClean="0">
                <a:latin typeface="Times New Roman"/>
                <a:cs typeface="Times New Roman"/>
              </a:rPr>
              <a:t>users when they signup </a:t>
            </a:r>
            <a:r>
              <a:rPr lang="en-US" dirty="0">
                <a:latin typeface="Times New Roman"/>
                <a:cs typeface="Times New Roman"/>
              </a:rPr>
              <a:t>until 6 months or 1 year which increases new signups.</a:t>
            </a:r>
          </a:p>
          <a:p>
            <a:endParaRPr lang="en-US" b="1" u="sng" dirty="0" smtClean="0"/>
          </a:p>
          <a:p>
            <a:pPr marL="285750" indent="-285750">
              <a:buFont typeface="Arial"/>
              <a:buChar char="•"/>
            </a:pPr>
            <a:endParaRPr lang="en-US" b="1" u="sng" dirty="0" smtClean="0"/>
          </a:p>
          <a:p>
            <a:pPr marL="285750" indent="-285750">
              <a:buFont typeface="Arial"/>
              <a:buChar char="•"/>
            </a:pPr>
            <a:endParaRPr lang="en-US" dirty="0" smtClean="0"/>
          </a:p>
          <a:p>
            <a:endParaRPr lang="en-US" b="1" u="sng" dirty="0" smtClean="0"/>
          </a:p>
          <a:p>
            <a:pPr marL="285750" indent="-285750">
              <a:buFont typeface="Arial"/>
              <a:buChar char="•"/>
            </a:pP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38816217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1049" y="2590740"/>
            <a:ext cx="7024744" cy="1143000"/>
          </a:xfrm>
        </p:spPr>
        <p:txBody>
          <a:bodyPr/>
          <a:lstStyle/>
          <a:p>
            <a:pPr algn="ctr"/>
            <a:r>
              <a:rPr lang="en-US" dirty="0" smtClean="0"/>
              <a:t>Thank You!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26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/>
                <a:cs typeface="Times New Roman"/>
              </a:rPr>
              <a:t>What is this all about?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dirty="0" err="1" smtClean="0">
                <a:latin typeface="Times New Roman"/>
                <a:cs typeface="Times New Roman"/>
              </a:rPr>
              <a:t>Shipt</a:t>
            </a:r>
            <a:r>
              <a:rPr lang="en-US" dirty="0" smtClean="0">
                <a:latin typeface="Times New Roman"/>
                <a:cs typeface="Times New Roman"/>
              </a:rPr>
              <a:t> is an app that provides grocery and alcohol* delivery from your local store via a local community of reliable shoppers. Become a member, order from your phone or computer, and we’ll bring your order straight to the location requested.</a:t>
            </a:r>
          </a:p>
          <a:p>
            <a:pPr algn="just"/>
            <a:r>
              <a:rPr lang="en-US" dirty="0" smtClean="0">
                <a:latin typeface="Times New Roman"/>
                <a:cs typeface="Times New Roman"/>
              </a:rPr>
              <a:t>Eliminate trips to the store, and save time!</a:t>
            </a:r>
          </a:p>
          <a:p>
            <a:pPr algn="just"/>
            <a:r>
              <a:rPr lang="en-US" dirty="0" smtClean="0">
                <a:latin typeface="Times New Roman"/>
                <a:cs typeface="Times New Roman"/>
              </a:rPr>
              <a:t>*Alcohol delivery available with select partners in some cities.</a:t>
            </a:r>
            <a:endParaRPr lang="en-US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989206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/>
                <a:cs typeface="Times New Roman"/>
              </a:rPr>
              <a:t>Vision&amp; Purpose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2000" dirty="0" smtClean="0">
                <a:latin typeface="Times New Roman"/>
                <a:cs typeface="Times New Roman"/>
              </a:rPr>
              <a:t>It is founded on the mission of simplifying </a:t>
            </a:r>
            <a:r>
              <a:rPr lang="en-US" sz="2000" dirty="0" err="1" smtClean="0">
                <a:latin typeface="Times New Roman"/>
                <a:cs typeface="Times New Roman"/>
              </a:rPr>
              <a:t>lives,Shipt</a:t>
            </a:r>
            <a:r>
              <a:rPr lang="en-US" sz="2000" dirty="0" smtClean="0">
                <a:latin typeface="Times New Roman"/>
                <a:cs typeface="Times New Roman"/>
              </a:rPr>
              <a:t> serves members, shoppers, and communities by offering convenience and freedom.</a:t>
            </a:r>
          </a:p>
          <a:p>
            <a:pPr algn="just"/>
            <a:r>
              <a:rPr lang="en-US" sz="2000" dirty="0" smtClean="0">
                <a:latin typeface="Times New Roman"/>
                <a:cs typeface="Times New Roman"/>
              </a:rPr>
              <a:t>Through a user-friendly app and a local network of reliable </a:t>
            </a:r>
            <a:r>
              <a:rPr lang="en-US" sz="2000" dirty="0" err="1" smtClean="0">
                <a:latin typeface="Times New Roman"/>
                <a:cs typeface="Times New Roman"/>
              </a:rPr>
              <a:t>shoppers,Shipt</a:t>
            </a:r>
            <a:r>
              <a:rPr lang="en-US" sz="2000" dirty="0" smtClean="0">
                <a:latin typeface="Times New Roman"/>
                <a:cs typeface="Times New Roman"/>
              </a:rPr>
              <a:t> connects members to a fresh groceries and everyday essentials.</a:t>
            </a:r>
          </a:p>
          <a:p>
            <a:pPr algn="just"/>
            <a:r>
              <a:rPr lang="en-US" sz="2000" dirty="0" smtClean="0">
                <a:latin typeface="Times New Roman"/>
                <a:cs typeface="Times New Roman"/>
              </a:rPr>
              <a:t>Saving time, fuel and </a:t>
            </a:r>
            <a:r>
              <a:rPr lang="en-US" sz="2000" dirty="0" err="1" smtClean="0">
                <a:latin typeface="Times New Roman"/>
                <a:cs typeface="Times New Roman"/>
              </a:rPr>
              <a:t>headspace,next-hour,same</a:t>
            </a:r>
            <a:r>
              <a:rPr lang="en-US" sz="2000" dirty="0" smtClean="0">
                <a:latin typeface="Times New Roman"/>
                <a:cs typeface="Times New Roman"/>
              </a:rPr>
              <a:t> day grocery delivery is quickly becoming an everyday necessity for people looking an extra few hours and intentional food choices.</a:t>
            </a:r>
            <a:endParaRPr lang="en-US" sz="20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69098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/>
                <a:cs typeface="Times New Roman"/>
              </a:rPr>
              <a:t>Personas&amp; Target Customers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Persona Type 1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en-US" sz="1400" dirty="0" smtClean="0">
                <a:latin typeface="Times New Roman"/>
                <a:cs typeface="Times New Roman"/>
              </a:rPr>
              <a:t>Busy Parents</a:t>
            </a:r>
          </a:p>
          <a:p>
            <a:r>
              <a:rPr lang="en-US" sz="1400" dirty="0" smtClean="0">
                <a:latin typeface="Times New Roman"/>
                <a:cs typeface="Times New Roman"/>
              </a:rPr>
              <a:t>Parents with 2 or more children</a:t>
            </a:r>
          </a:p>
          <a:p>
            <a:r>
              <a:rPr lang="en-US" sz="1400" dirty="0" smtClean="0">
                <a:latin typeface="Times New Roman"/>
                <a:cs typeface="Times New Roman"/>
              </a:rPr>
              <a:t>Age 35+</a:t>
            </a:r>
          </a:p>
          <a:p>
            <a:r>
              <a:rPr lang="en-US" sz="1400" dirty="0" smtClean="0">
                <a:latin typeface="Times New Roman"/>
                <a:cs typeface="Times New Roman"/>
              </a:rPr>
              <a:t>University Graduates</a:t>
            </a:r>
          </a:p>
          <a:p>
            <a:r>
              <a:rPr lang="en-US" sz="1400" dirty="0" smtClean="0">
                <a:latin typeface="Times New Roman"/>
                <a:cs typeface="Times New Roman"/>
              </a:rPr>
              <a:t>High Income house hold($80,000+)</a:t>
            </a:r>
          </a:p>
          <a:p>
            <a:r>
              <a:rPr lang="en-US" sz="1400" dirty="0" smtClean="0">
                <a:latin typeface="Times New Roman"/>
                <a:cs typeface="Times New Roman"/>
              </a:rPr>
              <a:t>Tech </a:t>
            </a:r>
            <a:r>
              <a:rPr lang="en-US" sz="1400" dirty="0" err="1" smtClean="0">
                <a:latin typeface="Times New Roman"/>
                <a:cs typeface="Times New Roman"/>
              </a:rPr>
              <a:t>Savy</a:t>
            </a:r>
            <a:endParaRPr lang="en-US" sz="1400" dirty="0" smtClean="0">
              <a:latin typeface="Times New Roman"/>
              <a:cs typeface="Times New Roman"/>
            </a:endParaRPr>
          </a:p>
          <a:p>
            <a:r>
              <a:rPr lang="en-US" sz="1400" dirty="0" smtClean="0">
                <a:latin typeface="Times New Roman"/>
                <a:cs typeface="Times New Roman"/>
              </a:rPr>
              <a:t>Spend a lot of time with children</a:t>
            </a:r>
          </a:p>
          <a:p>
            <a:r>
              <a:rPr lang="en-US" sz="1400" dirty="0" smtClean="0">
                <a:latin typeface="Times New Roman"/>
                <a:cs typeface="Times New Roman"/>
              </a:rPr>
              <a:t>Avid Web Users</a:t>
            </a:r>
          </a:p>
          <a:p>
            <a:r>
              <a:rPr lang="en-US" sz="1400" dirty="0" smtClean="0">
                <a:latin typeface="Times New Roman"/>
                <a:cs typeface="Times New Roman"/>
              </a:rPr>
              <a:t>Very busy work schedules</a:t>
            </a:r>
          </a:p>
          <a:p>
            <a:r>
              <a:rPr lang="en-US" sz="1400" dirty="0" smtClean="0">
                <a:latin typeface="Times New Roman"/>
                <a:cs typeface="Times New Roman"/>
              </a:rPr>
              <a:t>Stay at home most weekends(leisure or work)</a:t>
            </a:r>
          </a:p>
          <a:p>
            <a:r>
              <a:rPr lang="en-US" sz="1400" dirty="0" smtClean="0">
                <a:latin typeface="Times New Roman"/>
                <a:cs typeface="Times New Roman"/>
              </a:rPr>
              <a:t>Owns 2 vehicles</a:t>
            </a:r>
          </a:p>
          <a:p>
            <a:r>
              <a:rPr lang="en-US" sz="1400" dirty="0" smtClean="0">
                <a:latin typeface="Times New Roman"/>
                <a:cs typeface="Times New Roman"/>
              </a:rPr>
              <a:t>Lives in a house</a:t>
            </a:r>
            <a:endParaRPr lang="en-US" sz="1400" dirty="0">
              <a:latin typeface="Times New Roman"/>
              <a:cs typeface="Times New Roman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Persona Type 2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Autofit/>
          </a:bodyPr>
          <a:lstStyle/>
          <a:p>
            <a:r>
              <a:rPr lang="en-US" sz="1400" dirty="0" smtClean="0">
                <a:latin typeface="Times New Roman"/>
                <a:cs typeface="Times New Roman"/>
              </a:rPr>
              <a:t>Individuals without Personal Transportation</a:t>
            </a:r>
          </a:p>
          <a:p>
            <a:r>
              <a:rPr lang="en-US" sz="1400" dirty="0" smtClean="0">
                <a:latin typeface="Times New Roman"/>
                <a:cs typeface="Times New Roman"/>
              </a:rPr>
              <a:t>Single M/F individuals</a:t>
            </a:r>
          </a:p>
          <a:p>
            <a:r>
              <a:rPr lang="en-US" sz="1400" dirty="0" smtClean="0">
                <a:latin typeface="Times New Roman"/>
                <a:cs typeface="Times New Roman"/>
              </a:rPr>
              <a:t>Age 25+</a:t>
            </a:r>
          </a:p>
          <a:p>
            <a:r>
              <a:rPr lang="en-US" sz="1400" dirty="0" smtClean="0">
                <a:latin typeface="Times New Roman"/>
                <a:cs typeface="Times New Roman"/>
              </a:rPr>
              <a:t>University Graduates</a:t>
            </a:r>
          </a:p>
          <a:p>
            <a:r>
              <a:rPr lang="en-US" sz="1400" dirty="0" smtClean="0">
                <a:latin typeface="Times New Roman"/>
                <a:cs typeface="Times New Roman"/>
              </a:rPr>
              <a:t>Some still attend graduate school</a:t>
            </a:r>
          </a:p>
          <a:p>
            <a:r>
              <a:rPr lang="en-US" sz="1400" dirty="0" smtClean="0">
                <a:latin typeface="Times New Roman"/>
                <a:cs typeface="Times New Roman"/>
              </a:rPr>
              <a:t>Midsize income($45,000+)</a:t>
            </a:r>
          </a:p>
          <a:p>
            <a:r>
              <a:rPr lang="en-US" sz="1400" dirty="0" smtClean="0">
                <a:latin typeface="Times New Roman"/>
                <a:cs typeface="Times New Roman"/>
              </a:rPr>
              <a:t>Tech </a:t>
            </a:r>
            <a:r>
              <a:rPr lang="en-US" sz="1400" dirty="0" err="1" smtClean="0">
                <a:latin typeface="Times New Roman"/>
                <a:cs typeface="Times New Roman"/>
              </a:rPr>
              <a:t>Savy</a:t>
            </a:r>
            <a:endParaRPr lang="en-US" sz="1400" dirty="0" smtClean="0">
              <a:latin typeface="Times New Roman"/>
              <a:cs typeface="Times New Roman"/>
            </a:endParaRPr>
          </a:p>
          <a:p>
            <a:r>
              <a:rPr lang="en-US" sz="1400" dirty="0" smtClean="0">
                <a:latin typeface="Times New Roman"/>
                <a:cs typeface="Times New Roman"/>
              </a:rPr>
              <a:t>Avid Web Users</a:t>
            </a:r>
          </a:p>
          <a:p>
            <a:r>
              <a:rPr lang="en-US" sz="1400" dirty="0" smtClean="0">
                <a:latin typeface="Times New Roman"/>
                <a:cs typeface="Times New Roman"/>
              </a:rPr>
              <a:t>Lives in an apartment</a:t>
            </a:r>
          </a:p>
          <a:p>
            <a:r>
              <a:rPr lang="en-US" sz="1400" dirty="0" smtClean="0">
                <a:latin typeface="Times New Roman"/>
                <a:cs typeface="Times New Roman"/>
              </a:rPr>
              <a:t>They make use of the product occasionally depending on the amount of groceries they need</a:t>
            </a:r>
          </a:p>
          <a:p>
            <a:r>
              <a:rPr lang="en-US" sz="1400" dirty="0" smtClean="0">
                <a:latin typeface="Times New Roman"/>
                <a:cs typeface="Times New Roman"/>
              </a:rPr>
              <a:t>It’s seen as an early </a:t>
            </a:r>
            <a:r>
              <a:rPr lang="en-US" sz="1400" dirty="0" err="1" smtClean="0">
                <a:latin typeface="Times New Roman"/>
                <a:cs typeface="Times New Roman"/>
              </a:rPr>
              <a:t>adoptor</a:t>
            </a:r>
            <a:endParaRPr lang="en-US" sz="1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3853740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04429" y="1221702"/>
            <a:ext cx="3057148" cy="639762"/>
          </a:xfrm>
        </p:spPr>
        <p:txBody>
          <a:bodyPr/>
          <a:lstStyle/>
          <a:p>
            <a:r>
              <a:rPr lang="en-US" dirty="0" smtClean="0"/>
              <a:t>Shopper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023584"/>
            <a:ext cx="3419856" cy="2835797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People who have a smartphone and a car</a:t>
            </a:r>
          </a:p>
          <a:p>
            <a:r>
              <a:rPr lang="en-US" dirty="0" smtClean="0"/>
              <a:t>People who love shopping</a:t>
            </a:r>
          </a:p>
          <a:p>
            <a:r>
              <a:rPr lang="en-US" dirty="0" smtClean="0"/>
              <a:t>People who want to work as a freelance shopper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9291" y="1254527"/>
            <a:ext cx="3055717" cy="639762"/>
          </a:xfrm>
        </p:spPr>
        <p:txBody>
          <a:bodyPr/>
          <a:lstStyle/>
          <a:p>
            <a:r>
              <a:rPr lang="en-US" dirty="0" smtClean="0"/>
              <a:t>Stores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023584"/>
            <a:ext cx="3419856" cy="2835797"/>
          </a:xfrm>
        </p:spPr>
        <p:txBody>
          <a:bodyPr/>
          <a:lstStyle/>
          <a:p>
            <a:r>
              <a:rPr lang="en-US" dirty="0" smtClean="0"/>
              <a:t>Those who want to increase their sales</a:t>
            </a:r>
          </a:p>
          <a:p>
            <a:r>
              <a:rPr lang="en-US" dirty="0" smtClean="0"/>
              <a:t>Those who want to reach out to more people.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2517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Burnt Sienna and Cream Concept Map (3)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06467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043490" y="218039"/>
            <a:ext cx="7024744" cy="1143000"/>
          </a:xfrm>
        </p:spPr>
        <p:txBody>
          <a:bodyPr/>
          <a:lstStyle/>
          <a:p>
            <a:r>
              <a:rPr lang="en-US" dirty="0" smtClean="0"/>
              <a:t>Next Important Big thing!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idx="1"/>
          </p:nvPr>
        </p:nvSpPr>
        <p:spPr>
          <a:xfrm>
            <a:off x="1293304" y="1041158"/>
            <a:ext cx="3057148" cy="639762"/>
          </a:xfrm>
        </p:spPr>
        <p:txBody>
          <a:bodyPr/>
          <a:lstStyle/>
          <a:p>
            <a:r>
              <a:rPr lang="en-US" dirty="0" smtClean="0"/>
              <a:t>Hypotheses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1043490" y="1680920"/>
            <a:ext cx="3419856" cy="4256330"/>
          </a:xfrm>
        </p:spPr>
        <p:txBody>
          <a:bodyPr>
            <a:noAutofit/>
          </a:bodyPr>
          <a:lstStyle/>
          <a:p>
            <a:r>
              <a:rPr lang="en-US" sz="1400" b="1" dirty="0" smtClean="0">
                <a:latin typeface="Times New Roman"/>
                <a:cs typeface="Times New Roman"/>
              </a:rPr>
              <a:t>H1:Ability to track spending habits</a:t>
            </a:r>
            <a:r>
              <a:rPr lang="en-US" sz="1400" dirty="0" smtClean="0">
                <a:latin typeface="Times New Roman"/>
                <a:cs typeface="Times New Roman"/>
              </a:rPr>
              <a:t>-This is important for the users in order to cut down the shopping costs and handling the family </a:t>
            </a:r>
            <a:r>
              <a:rPr lang="en-US" sz="1400" dirty="0" err="1" smtClean="0">
                <a:latin typeface="Times New Roman"/>
                <a:cs typeface="Times New Roman"/>
              </a:rPr>
              <a:t>budget.An</a:t>
            </a:r>
            <a:r>
              <a:rPr lang="en-US" sz="1400" dirty="0" smtClean="0">
                <a:latin typeface="Times New Roman"/>
                <a:cs typeface="Times New Roman"/>
              </a:rPr>
              <a:t> </a:t>
            </a:r>
            <a:r>
              <a:rPr lang="en-US" sz="1400" dirty="0" err="1" smtClean="0">
                <a:latin typeface="Times New Roman"/>
                <a:cs typeface="Times New Roman"/>
              </a:rPr>
              <a:t>infographic</a:t>
            </a:r>
            <a:r>
              <a:rPr lang="en-US" sz="1400" dirty="0" smtClean="0">
                <a:latin typeface="Times New Roman"/>
                <a:cs typeface="Times New Roman"/>
              </a:rPr>
              <a:t> feature can be built and indicate how and where users have spent their money and some recommendation on how they can cut down this expenditure can be provided.</a:t>
            </a:r>
          </a:p>
          <a:p>
            <a:r>
              <a:rPr lang="en-US" sz="1400" b="1" dirty="0" smtClean="0">
                <a:latin typeface="Times New Roman"/>
                <a:cs typeface="Times New Roman"/>
              </a:rPr>
              <a:t>H2:Item Re-fill Reminder</a:t>
            </a:r>
            <a:r>
              <a:rPr lang="en-US" sz="1400" dirty="0" smtClean="0">
                <a:latin typeface="Times New Roman"/>
                <a:cs typeface="Times New Roman"/>
              </a:rPr>
              <a:t>-This is for busy people who don’t remember to </a:t>
            </a:r>
            <a:r>
              <a:rPr lang="en-US" sz="1400" dirty="0" err="1" smtClean="0">
                <a:latin typeface="Times New Roman"/>
                <a:cs typeface="Times New Roman"/>
              </a:rPr>
              <a:t>shop.Adding</a:t>
            </a:r>
            <a:r>
              <a:rPr lang="en-US" sz="1400" dirty="0" smtClean="0">
                <a:latin typeface="Times New Roman"/>
                <a:cs typeface="Times New Roman"/>
              </a:rPr>
              <a:t> this feature will remind them after a certain time.</a:t>
            </a:r>
          </a:p>
          <a:p>
            <a:r>
              <a:rPr lang="en-US" sz="1400" b="1" dirty="0" smtClean="0">
                <a:latin typeface="Times New Roman"/>
                <a:cs typeface="Times New Roman"/>
              </a:rPr>
              <a:t>H3:Adding Nutritional Value</a:t>
            </a:r>
            <a:r>
              <a:rPr lang="en-US" sz="1400" dirty="0" smtClean="0">
                <a:latin typeface="Times New Roman"/>
                <a:cs typeface="Times New Roman"/>
              </a:rPr>
              <a:t>-This feature helps users to access as much as product information as they want in the shortest period of time.</a:t>
            </a:r>
          </a:p>
          <a:p>
            <a:r>
              <a:rPr lang="en-US" sz="1400" b="1" dirty="0" smtClean="0">
                <a:latin typeface="Times New Roman"/>
                <a:cs typeface="Times New Roman"/>
              </a:rPr>
              <a:t>H4:One Membership for two different users</a:t>
            </a:r>
            <a:r>
              <a:rPr lang="en-US" sz="1400" dirty="0" smtClean="0">
                <a:latin typeface="Times New Roman"/>
                <a:cs typeface="Times New Roman"/>
              </a:rPr>
              <a:t>-This can be availed for the new users until 6 months or 1 year which increases new signups.</a:t>
            </a:r>
            <a:endParaRPr lang="en-US" sz="1400" dirty="0">
              <a:latin typeface="Times New Roman"/>
              <a:cs typeface="Times New Roman"/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3"/>
          </p:nvPr>
        </p:nvSpPr>
        <p:spPr>
          <a:xfrm>
            <a:off x="5009291" y="1041158"/>
            <a:ext cx="3055717" cy="639762"/>
          </a:xfrm>
        </p:spPr>
        <p:txBody>
          <a:bodyPr/>
          <a:lstStyle/>
          <a:p>
            <a:r>
              <a:rPr lang="en-US" dirty="0" smtClean="0"/>
              <a:t>Success Metrics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378" y="1692882"/>
            <a:ext cx="3419856" cy="4450743"/>
          </a:xfrm>
        </p:spPr>
        <p:txBody>
          <a:bodyPr>
            <a:noAutofit/>
          </a:bodyPr>
          <a:lstStyle/>
          <a:p>
            <a:r>
              <a:rPr lang="en-US" sz="1400" b="1" dirty="0" smtClean="0">
                <a:latin typeface="Times New Roman"/>
                <a:cs typeface="Times New Roman"/>
              </a:rPr>
              <a:t>H1S1</a:t>
            </a:r>
            <a:r>
              <a:rPr lang="en-US" sz="1400" dirty="0" smtClean="0">
                <a:latin typeface="Times New Roman"/>
                <a:cs typeface="Times New Roman"/>
              </a:rPr>
              <a:t>: Overall Customer Experience and Revenue is increased.</a:t>
            </a:r>
          </a:p>
          <a:p>
            <a:endParaRPr lang="en-US" sz="1400" dirty="0" smtClean="0">
              <a:latin typeface="Times New Roman"/>
              <a:cs typeface="Times New Roman"/>
            </a:endParaRPr>
          </a:p>
          <a:p>
            <a:endParaRPr lang="en-US" sz="1400" dirty="0">
              <a:latin typeface="Times New Roman"/>
              <a:cs typeface="Times New Roman"/>
            </a:endParaRPr>
          </a:p>
          <a:p>
            <a:endParaRPr lang="en-US" sz="1400" dirty="0" smtClean="0">
              <a:latin typeface="Times New Roman"/>
              <a:cs typeface="Times New Roman"/>
            </a:endParaRPr>
          </a:p>
          <a:p>
            <a:endParaRPr lang="en-US" sz="1400" dirty="0">
              <a:latin typeface="Times New Roman"/>
              <a:cs typeface="Times New Roman"/>
            </a:endParaRPr>
          </a:p>
          <a:p>
            <a:endParaRPr lang="en-US" sz="1400" dirty="0" smtClean="0">
              <a:latin typeface="Times New Roman"/>
              <a:cs typeface="Times New Roman"/>
            </a:endParaRPr>
          </a:p>
          <a:p>
            <a:endParaRPr lang="en-US" sz="1400" dirty="0">
              <a:latin typeface="Times New Roman"/>
              <a:cs typeface="Times New Roman"/>
            </a:endParaRPr>
          </a:p>
          <a:p>
            <a:r>
              <a:rPr lang="en-US" sz="1400" b="1" dirty="0" smtClean="0">
                <a:latin typeface="Times New Roman"/>
                <a:cs typeface="Times New Roman"/>
              </a:rPr>
              <a:t>H2S2</a:t>
            </a:r>
            <a:r>
              <a:rPr lang="en-US" sz="1400" dirty="0" smtClean="0">
                <a:latin typeface="Times New Roman"/>
                <a:cs typeface="Times New Roman"/>
              </a:rPr>
              <a:t>:The Retention rate is increased.</a:t>
            </a:r>
          </a:p>
          <a:p>
            <a:endParaRPr lang="en-US" sz="1400" dirty="0" smtClean="0">
              <a:latin typeface="Times New Roman"/>
              <a:cs typeface="Times New Roman"/>
            </a:endParaRPr>
          </a:p>
          <a:p>
            <a:endParaRPr lang="en-US" sz="1400" dirty="0">
              <a:latin typeface="Times New Roman"/>
              <a:cs typeface="Times New Roman"/>
            </a:endParaRPr>
          </a:p>
          <a:p>
            <a:r>
              <a:rPr lang="en-US" sz="1400" b="1" dirty="0" smtClean="0">
                <a:latin typeface="Times New Roman"/>
                <a:cs typeface="Times New Roman"/>
              </a:rPr>
              <a:t>H3S3</a:t>
            </a:r>
            <a:r>
              <a:rPr lang="en-US" sz="1400" dirty="0" smtClean="0">
                <a:latin typeface="Times New Roman"/>
                <a:cs typeface="Times New Roman"/>
              </a:rPr>
              <a:t>:Increase in Average </a:t>
            </a:r>
            <a:r>
              <a:rPr lang="en-US" sz="1400" dirty="0">
                <a:latin typeface="Times New Roman"/>
                <a:cs typeface="Times New Roman"/>
              </a:rPr>
              <a:t>O</a:t>
            </a:r>
            <a:r>
              <a:rPr lang="en-US" sz="1400" dirty="0" smtClean="0">
                <a:latin typeface="Times New Roman"/>
                <a:cs typeface="Times New Roman"/>
              </a:rPr>
              <a:t>rder Value</a:t>
            </a:r>
          </a:p>
          <a:p>
            <a:endParaRPr lang="en-US" sz="1400" dirty="0" smtClean="0">
              <a:latin typeface="Times New Roman"/>
              <a:cs typeface="Times New Roman"/>
            </a:endParaRPr>
          </a:p>
          <a:p>
            <a:endParaRPr lang="en-US" sz="1400" dirty="0">
              <a:latin typeface="Times New Roman"/>
              <a:cs typeface="Times New Roman"/>
            </a:endParaRPr>
          </a:p>
          <a:p>
            <a:endParaRPr lang="en-US" sz="1400" dirty="0" smtClean="0">
              <a:latin typeface="Times New Roman"/>
              <a:cs typeface="Times New Roman"/>
            </a:endParaRPr>
          </a:p>
          <a:p>
            <a:r>
              <a:rPr lang="en-US" sz="1400" b="1" dirty="0" smtClean="0">
                <a:latin typeface="Times New Roman"/>
                <a:cs typeface="Times New Roman"/>
              </a:rPr>
              <a:t>H4S4</a:t>
            </a:r>
            <a:r>
              <a:rPr lang="en-US" sz="1400" dirty="0" smtClean="0">
                <a:latin typeface="Times New Roman"/>
                <a:cs typeface="Times New Roman"/>
              </a:rPr>
              <a:t>:Increase in Conversion Rate.</a:t>
            </a:r>
            <a:endParaRPr lang="en-US" sz="14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3168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Screen Shot 2017-10-26 at 3.37.1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258" y="682584"/>
            <a:ext cx="7661098" cy="5613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92047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Shot 2017-10-26 at 3.37.46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722" y="655047"/>
            <a:ext cx="7404377" cy="5830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21722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Austin.thmx</Template>
  <TotalTime>6237</TotalTime>
  <Words>759</Words>
  <Application>Microsoft Macintosh PowerPoint</Application>
  <PresentationFormat>On-screen Show (4:3)</PresentationFormat>
  <Paragraphs>92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Austin</vt:lpstr>
      <vt:lpstr>SHIPT</vt:lpstr>
      <vt:lpstr>What is this all about?</vt:lpstr>
      <vt:lpstr>Vision&amp; Purpose</vt:lpstr>
      <vt:lpstr>Personas&amp; Target Customers</vt:lpstr>
      <vt:lpstr>PowerPoint Presentation</vt:lpstr>
      <vt:lpstr>PowerPoint Presentation</vt:lpstr>
      <vt:lpstr>Next Important Big thing!</vt:lpstr>
      <vt:lpstr>PowerPoint Presentation</vt:lpstr>
      <vt:lpstr>PowerPoint Presentation</vt:lpstr>
      <vt:lpstr>Competitive Analysis</vt:lpstr>
      <vt:lpstr>PRD- Shipt Model</vt:lpstr>
      <vt:lpstr>PowerPoint Presentation</vt:lpstr>
      <vt:lpstr>Thank You!</vt:lpstr>
    </vt:vector>
  </TitlesOfParts>
  <Company>apple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SHIPT</dc:title>
  <dc:creator>Pandi Gopalakrishna</dc:creator>
  <cp:lastModifiedBy>Pandi Gopalakrishna</cp:lastModifiedBy>
  <cp:revision>37</cp:revision>
  <dcterms:created xsi:type="dcterms:W3CDTF">2017-10-22T18:08:44Z</dcterms:created>
  <dcterms:modified xsi:type="dcterms:W3CDTF">2017-10-27T02:06:27Z</dcterms:modified>
</cp:coreProperties>
</file>